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1" d="100"/>
          <a:sy n="41" d="100"/>
        </p:scale>
        <p:origin x="807"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
    <p:spTree>
      <p:nvGrpSpPr>
        <p:cNvPr id="1" name=""/>
        <p:cNvGrpSpPr/>
        <p:nvPr/>
      </p:nvGrpSpPr>
      <p:grpSpPr>
        <a:xfrm>
          <a:off x="0" y="0"/>
          <a:ext cx="0" cy="0"/>
          <a:chOff x="0" y="0"/>
          <a:chExt cx="0" cy="0"/>
        </a:xfrm>
      </p:grpSpPr>
      <p:sp>
        <p:nvSpPr>
          <p:cNvPr id="11" name="Autor und Datum"/>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Autor und Datum</a:t>
            </a:r>
          </a:p>
        </p:txBody>
      </p:sp>
      <p:sp>
        <p:nvSpPr>
          <p:cNvPr id="12" name="Titel der Präsentation"/>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Titel der Präsentation</a:t>
            </a:r>
          </a:p>
        </p:txBody>
      </p:sp>
      <p:sp>
        <p:nvSpPr>
          <p:cNvPr id="13" name="Textebene 1…"/>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Präsentationsuntertitel</a:t>
            </a:r>
          </a:p>
          <a:p>
            <a:pPr lvl="1"/>
            <a:endParaRPr/>
          </a:p>
          <a:p>
            <a:pPr lvl="2"/>
            <a:endParaRPr/>
          </a:p>
          <a:p>
            <a:pPr lvl="3"/>
            <a:endParaRPr/>
          </a:p>
          <a:p>
            <a:pPr lvl="4"/>
            <a:endParaRPr/>
          </a:p>
        </p:txBody>
      </p:sp>
      <p:sp>
        <p:nvSpPr>
          <p:cNvPr id="14"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Aufstellung">
    <p:spTree>
      <p:nvGrpSpPr>
        <p:cNvPr id="1" name=""/>
        <p:cNvGrpSpPr/>
        <p:nvPr/>
      </p:nvGrpSpPr>
      <p:grpSpPr>
        <a:xfrm>
          <a:off x="0" y="0"/>
          <a:ext cx="0" cy="0"/>
          <a:chOff x="0" y="0"/>
          <a:chExt cx="0" cy="0"/>
        </a:xfrm>
      </p:grpSpPr>
      <p:sp>
        <p:nvSpPr>
          <p:cNvPr id="98" name="Textebene 1…"/>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Aufstellung</a:t>
            </a:r>
          </a:p>
          <a:p>
            <a:pPr lvl="1"/>
            <a:endParaRPr/>
          </a:p>
          <a:p>
            <a:pPr lvl="2"/>
            <a:endParaRPr/>
          </a:p>
          <a:p>
            <a:pPr lvl="3"/>
            <a:endParaRPr/>
          </a:p>
          <a:p>
            <a:pPr lvl="4"/>
            <a:endParaRPr/>
          </a:p>
        </p:txBody>
      </p:sp>
      <p:sp>
        <p:nvSpPr>
          <p:cNvPr id="99"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Fakt (groß)">
    <p:spTree>
      <p:nvGrpSpPr>
        <p:cNvPr id="1" name=""/>
        <p:cNvGrpSpPr/>
        <p:nvPr/>
      </p:nvGrpSpPr>
      <p:grpSpPr>
        <a:xfrm>
          <a:off x="0" y="0"/>
          <a:ext cx="0" cy="0"/>
          <a:chOff x="0" y="0"/>
          <a:chExt cx="0" cy="0"/>
        </a:xfrm>
      </p:grpSpPr>
      <p:sp>
        <p:nvSpPr>
          <p:cNvPr id="106" name="Textebene 1…"/>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100 %</a:t>
            </a:r>
          </a:p>
          <a:p>
            <a:pPr lvl="1"/>
            <a:endParaRPr/>
          </a:p>
          <a:p>
            <a:pPr lvl="2"/>
            <a:endParaRPr/>
          </a:p>
          <a:p>
            <a:pPr lvl="3"/>
            <a:endParaRPr/>
          </a:p>
          <a:p>
            <a:pPr lvl="4"/>
            <a:endParaRPr/>
          </a:p>
        </p:txBody>
      </p:sp>
      <p:sp>
        <p:nvSpPr>
          <p:cNvPr id="107" name="Fakte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Fakten</a:t>
            </a:r>
          </a:p>
        </p:txBody>
      </p:sp>
      <p:sp>
        <p:nvSpPr>
          <p:cNvPr id="108"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Zitat">
    <p:spTree>
      <p:nvGrpSpPr>
        <p:cNvPr id="1" name=""/>
        <p:cNvGrpSpPr/>
        <p:nvPr/>
      </p:nvGrpSpPr>
      <p:grpSpPr>
        <a:xfrm>
          <a:off x="0" y="0"/>
          <a:ext cx="0" cy="0"/>
          <a:chOff x="0" y="0"/>
          <a:chExt cx="0" cy="0"/>
        </a:xfrm>
      </p:grpSpPr>
      <p:sp>
        <p:nvSpPr>
          <p:cNvPr id="115" name="Quellenangabe"/>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Quellenangabe</a:t>
            </a:r>
          </a:p>
        </p:txBody>
      </p:sp>
      <p:sp>
        <p:nvSpPr>
          <p:cNvPr id="116" name="Textebene 1…"/>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12700">
              <a:spcBef>
                <a:spcPts val="0"/>
              </a:spcBef>
              <a:buSzTx/>
              <a:buNone/>
              <a:defRPr sz="8500" spc="-170">
                <a:latin typeface="Helvetica Neue Medium"/>
                <a:ea typeface="Helvetica Neue Medium"/>
                <a:cs typeface="Helvetica Neue Medium"/>
                <a:sym typeface="Helvetica Neue Medium"/>
              </a:defRPr>
            </a:lvl2pPr>
            <a:lvl3pPr marL="638923" indent="444500">
              <a:spcBef>
                <a:spcPts val="0"/>
              </a:spcBef>
              <a:buSzTx/>
              <a:buNone/>
              <a:defRPr sz="8500" spc="-170">
                <a:latin typeface="Helvetica Neue Medium"/>
                <a:ea typeface="Helvetica Neue Medium"/>
                <a:cs typeface="Helvetica Neue Medium"/>
                <a:sym typeface="Helvetica Neue Medium"/>
              </a:defRPr>
            </a:lvl3pPr>
            <a:lvl4pPr marL="638923" indent="901700">
              <a:spcBef>
                <a:spcPts val="0"/>
              </a:spcBef>
              <a:buSzTx/>
              <a:buNone/>
              <a:defRPr sz="8500" spc="-170">
                <a:latin typeface="Helvetica Neue Medium"/>
                <a:ea typeface="Helvetica Neue Medium"/>
                <a:cs typeface="Helvetica Neue Medium"/>
                <a:sym typeface="Helvetica Neue Medium"/>
              </a:defRPr>
            </a:lvl4pPr>
            <a:lvl5pPr marL="638923" indent="1358900">
              <a:spcBef>
                <a:spcPts val="0"/>
              </a:spcBef>
              <a:buSzTx/>
              <a:buNone/>
              <a:defRPr sz="8500" spc="-170">
                <a:latin typeface="Helvetica Neue Medium"/>
                <a:ea typeface="Helvetica Neue Medium"/>
                <a:cs typeface="Helvetica Neue Medium"/>
                <a:sym typeface="Helvetica Neue Medium"/>
              </a:defRPr>
            </a:lvl5pPr>
          </a:lstStyle>
          <a:p>
            <a:r>
              <a:t>„Bemerkenswert“</a:t>
            </a:r>
          </a:p>
          <a:p>
            <a:pPr lvl="1"/>
            <a:endParaRPr/>
          </a:p>
          <a:p>
            <a:pPr lvl="2"/>
            <a:endParaRPr/>
          </a:p>
          <a:p>
            <a:pPr lvl="3"/>
            <a:endParaRPr/>
          </a:p>
          <a:p>
            <a:pPr lvl="4"/>
            <a:endParaRPr/>
          </a:p>
        </p:txBody>
      </p:sp>
      <p:sp>
        <p:nvSpPr>
          <p:cNvPr id="117"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Foto - 3 Stück">
    <p:spTree>
      <p:nvGrpSpPr>
        <p:cNvPr id="1" name=""/>
        <p:cNvGrpSpPr/>
        <p:nvPr/>
      </p:nvGrpSpPr>
      <p:grpSpPr>
        <a:xfrm>
          <a:off x="0" y="0"/>
          <a:ext cx="0" cy="0"/>
          <a:chOff x="0" y="0"/>
          <a:chExt cx="0" cy="0"/>
        </a:xfrm>
      </p:grpSpPr>
      <p:sp>
        <p:nvSpPr>
          <p:cNvPr id="124" name="Salatschüssel mit gebratenem Reis, gekochten Eiern und Stäbchen"/>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a:p>
        </p:txBody>
      </p:sp>
      <p:sp>
        <p:nvSpPr>
          <p:cNvPr id="125" name="Schüssel mit Lachsfrikadellen, Salat und Hummus "/>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a:p>
        </p:txBody>
      </p:sp>
      <p:sp>
        <p:nvSpPr>
          <p:cNvPr id="126" name="Schüssel mit Pappardelle, Petersilienbutter, gerösteten Haselnüssen und geriebenem Parmesan"/>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a:p>
        </p:txBody>
      </p:sp>
      <p:sp>
        <p:nvSpPr>
          <p:cNvPr id="127"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34" name="Salatschüssel mit gebratenem Reis, gekochten Eiern und Stäbchen"/>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35" name="Foliennumm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‹Nr.›</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Leer">
    <p:spTree>
      <p:nvGrpSpPr>
        <p:cNvPr id="1" name=""/>
        <p:cNvGrpSpPr/>
        <p:nvPr/>
      </p:nvGrpSpPr>
      <p:grpSpPr>
        <a:xfrm>
          <a:off x="0" y="0"/>
          <a:ext cx="0" cy="0"/>
          <a:chOff x="0" y="0"/>
          <a:chExt cx="0" cy="0"/>
        </a:xfrm>
      </p:grpSpPr>
      <p:sp>
        <p:nvSpPr>
          <p:cNvPr id="142"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amp; Foto">
    <p:spTree>
      <p:nvGrpSpPr>
        <p:cNvPr id="1" name=""/>
        <p:cNvGrpSpPr/>
        <p:nvPr/>
      </p:nvGrpSpPr>
      <p:grpSpPr>
        <a:xfrm>
          <a:off x="0" y="0"/>
          <a:ext cx="0" cy="0"/>
          <a:chOff x="0" y="0"/>
          <a:chExt cx="0" cy="0"/>
        </a:xfrm>
      </p:grpSpPr>
      <p:sp>
        <p:nvSpPr>
          <p:cNvPr id="21" name="Avocados und Limonen"/>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Titel der Präsentation"/>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Titel der Präsentation</a:t>
            </a:r>
          </a:p>
        </p:txBody>
      </p:sp>
      <p:sp>
        <p:nvSpPr>
          <p:cNvPr id="23" name="Autor und Datum"/>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Autor und Datum</a:t>
            </a:r>
          </a:p>
        </p:txBody>
      </p:sp>
      <p:sp>
        <p:nvSpPr>
          <p:cNvPr id="24" name="Textebene 1…"/>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Präsentationsuntertitel</a:t>
            </a:r>
          </a:p>
          <a:p>
            <a:pPr lvl="1"/>
            <a:endParaRPr/>
          </a:p>
          <a:p>
            <a:pPr lvl="2"/>
            <a:endParaRPr/>
          </a:p>
          <a:p>
            <a:pPr lvl="3"/>
            <a:endParaRPr/>
          </a:p>
          <a:p>
            <a:pPr lvl="4"/>
            <a:endParaRPr/>
          </a:p>
        </p:txBody>
      </p:sp>
      <p:sp>
        <p:nvSpPr>
          <p:cNvPr id="25"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el &amp; Foto 2">
    <p:spTree>
      <p:nvGrpSpPr>
        <p:cNvPr id="1" name=""/>
        <p:cNvGrpSpPr/>
        <p:nvPr/>
      </p:nvGrpSpPr>
      <p:grpSpPr>
        <a:xfrm>
          <a:off x="0" y="0"/>
          <a:ext cx="0" cy="0"/>
          <a:chOff x="0" y="0"/>
          <a:chExt cx="0" cy="0"/>
        </a:xfrm>
      </p:grpSpPr>
      <p:sp>
        <p:nvSpPr>
          <p:cNvPr id="32" name="Schüssel mit Lachsfrikadellen, Salat und Hummus"/>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Folientitel"/>
          <p:cNvSpPr txBox="1">
            <a:spLocks noGrp="1"/>
          </p:cNvSpPr>
          <p:nvPr>
            <p:ph type="title" hasCustomPrompt="1"/>
          </p:nvPr>
        </p:nvSpPr>
        <p:spPr>
          <a:xfrm>
            <a:off x="1206500" y="1270000"/>
            <a:ext cx="9779000" cy="5882273"/>
          </a:xfrm>
          <a:prstGeom prst="rect">
            <a:avLst/>
          </a:prstGeom>
        </p:spPr>
        <p:txBody>
          <a:bodyPr anchor="b"/>
          <a:lstStyle/>
          <a:p>
            <a:r>
              <a:t>Folientitel</a:t>
            </a:r>
          </a:p>
        </p:txBody>
      </p:sp>
      <p:sp>
        <p:nvSpPr>
          <p:cNvPr id="34" name="Textebene 1…"/>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Folien-Untertitel</a:t>
            </a:r>
          </a:p>
          <a:p>
            <a:pPr lvl="1"/>
            <a:endParaRPr/>
          </a:p>
          <a:p>
            <a:pPr lvl="2"/>
            <a:endParaRPr/>
          </a:p>
          <a:p>
            <a:pPr lvl="3"/>
            <a:endParaRPr/>
          </a:p>
          <a:p>
            <a:pPr lvl="4"/>
            <a:endParaRPr/>
          </a:p>
        </p:txBody>
      </p:sp>
      <p:sp>
        <p:nvSpPr>
          <p:cNvPr id="35" name="Foliennumm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el &amp; Punkte">
    <p:spTree>
      <p:nvGrpSpPr>
        <p:cNvPr id="1" name=""/>
        <p:cNvGrpSpPr/>
        <p:nvPr/>
      </p:nvGrpSpPr>
      <p:grpSpPr>
        <a:xfrm>
          <a:off x="0" y="0"/>
          <a:ext cx="0" cy="0"/>
          <a:chOff x="0" y="0"/>
          <a:chExt cx="0" cy="0"/>
        </a:xfrm>
      </p:grpSpPr>
      <p:sp>
        <p:nvSpPr>
          <p:cNvPr id="42" name="Folientitel"/>
          <p:cNvSpPr txBox="1">
            <a:spLocks noGrp="1"/>
          </p:cNvSpPr>
          <p:nvPr>
            <p:ph type="title" hasCustomPrompt="1"/>
          </p:nvPr>
        </p:nvSpPr>
        <p:spPr>
          <a:prstGeom prst="rect">
            <a:avLst/>
          </a:prstGeom>
        </p:spPr>
        <p:txBody>
          <a:bodyPr/>
          <a:lstStyle/>
          <a:p>
            <a:r>
              <a:t>Folientitel</a:t>
            </a:r>
          </a:p>
        </p:txBody>
      </p:sp>
      <p:sp>
        <p:nvSpPr>
          <p:cNvPr id="43" name="Folien-Untertitel"/>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Folien-Untertitel</a:t>
            </a:r>
          </a:p>
        </p:txBody>
      </p:sp>
      <p:sp>
        <p:nvSpPr>
          <p:cNvPr id="44" name="Textebene 1…"/>
          <p:cNvSpPr txBox="1">
            <a:spLocks noGrp="1"/>
          </p:cNvSpPr>
          <p:nvPr>
            <p:ph type="body" idx="1" hasCustomPrompt="1"/>
          </p:nvPr>
        </p:nvSpPr>
        <p:spPr>
          <a:prstGeom prst="rect">
            <a:avLst/>
          </a:prstGeom>
        </p:spPr>
        <p:txBody>
          <a:bodyPr/>
          <a:lstStyle/>
          <a:p>
            <a:r>
              <a:t>Text für Folienpunkt</a:t>
            </a:r>
          </a:p>
          <a:p>
            <a:pPr lvl="1"/>
            <a:endParaRPr/>
          </a:p>
          <a:p>
            <a:pPr lvl="2"/>
            <a:endParaRPr/>
          </a:p>
          <a:p>
            <a:pPr lvl="3"/>
            <a:endParaRPr/>
          </a:p>
          <a:p>
            <a:pPr lvl="4"/>
            <a:endParaRPr/>
          </a:p>
        </p:txBody>
      </p:sp>
      <p:sp>
        <p:nvSpPr>
          <p:cNvPr id="45"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Punkte">
    <p:spTree>
      <p:nvGrpSpPr>
        <p:cNvPr id="1" name=""/>
        <p:cNvGrpSpPr/>
        <p:nvPr/>
      </p:nvGrpSpPr>
      <p:grpSpPr>
        <a:xfrm>
          <a:off x="0" y="0"/>
          <a:ext cx="0" cy="0"/>
          <a:chOff x="0" y="0"/>
          <a:chExt cx="0" cy="0"/>
        </a:xfrm>
      </p:grpSpPr>
      <p:sp>
        <p:nvSpPr>
          <p:cNvPr id="52" name="Textebene 1…"/>
          <p:cNvSpPr txBox="1">
            <a:spLocks noGrp="1"/>
          </p:cNvSpPr>
          <p:nvPr>
            <p:ph type="body" idx="1" hasCustomPrompt="1"/>
          </p:nvPr>
        </p:nvSpPr>
        <p:spPr>
          <a:prstGeom prst="rect">
            <a:avLst/>
          </a:prstGeom>
        </p:spPr>
        <p:txBody>
          <a:bodyPr numCol="2" spcCol="1098550"/>
          <a:lstStyle/>
          <a:p>
            <a:r>
              <a:t>Text für Folienpunkt</a:t>
            </a:r>
          </a:p>
          <a:p>
            <a:pPr lvl="1"/>
            <a:endParaRPr/>
          </a:p>
          <a:p>
            <a:pPr lvl="2"/>
            <a:endParaRPr/>
          </a:p>
          <a:p>
            <a:pPr lvl="3"/>
            <a:endParaRPr/>
          </a:p>
          <a:p>
            <a:pPr lvl="4"/>
            <a:endParaRPr/>
          </a:p>
        </p:txBody>
      </p:sp>
      <p:sp>
        <p:nvSpPr>
          <p:cNvPr id="53"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el, Punkte &amp; Foto">
    <p:spTree>
      <p:nvGrpSpPr>
        <p:cNvPr id="1" name=""/>
        <p:cNvGrpSpPr/>
        <p:nvPr/>
      </p:nvGrpSpPr>
      <p:grpSpPr>
        <a:xfrm>
          <a:off x="0" y="0"/>
          <a:ext cx="0" cy="0"/>
          <a:chOff x="0" y="0"/>
          <a:chExt cx="0" cy="0"/>
        </a:xfrm>
      </p:grpSpPr>
      <p:sp>
        <p:nvSpPr>
          <p:cNvPr id="60" name="Folien-Untertitel"/>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Folien-Untertitel</a:t>
            </a:r>
          </a:p>
        </p:txBody>
      </p:sp>
      <p:sp>
        <p:nvSpPr>
          <p:cNvPr id="61" name="Textebene 1…"/>
          <p:cNvSpPr txBox="1">
            <a:spLocks noGrp="1"/>
          </p:cNvSpPr>
          <p:nvPr>
            <p:ph type="body" sz="half" idx="1" hasCustomPrompt="1"/>
          </p:nvPr>
        </p:nvSpPr>
        <p:spPr>
          <a:xfrm>
            <a:off x="1206500" y="4248504"/>
            <a:ext cx="9779000" cy="8256630"/>
          </a:xfrm>
          <a:prstGeom prst="rect">
            <a:avLst/>
          </a:prstGeom>
        </p:spPr>
        <p:txBody>
          <a:bodyPr/>
          <a:lstStyle/>
          <a:p>
            <a:r>
              <a:t>Text für Folienpunkt</a:t>
            </a:r>
          </a:p>
          <a:p>
            <a:pPr lvl="1"/>
            <a:endParaRPr/>
          </a:p>
          <a:p>
            <a:pPr lvl="2"/>
            <a:endParaRPr/>
          </a:p>
          <a:p>
            <a:pPr lvl="3"/>
            <a:endParaRPr/>
          </a:p>
          <a:p>
            <a:pPr lvl="4"/>
            <a:endParaRPr/>
          </a:p>
        </p:txBody>
      </p:sp>
      <p:sp>
        <p:nvSpPr>
          <p:cNvPr id="62" name="Schüssel mit Pappardelle, Petersilienbutter, gerösteten Haselnüssen und geriebenem Parmesan"/>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a:p>
        </p:txBody>
      </p:sp>
      <p:sp>
        <p:nvSpPr>
          <p:cNvPr id="63" name="Folientitel"/>
          <p:cNvSpPr txBox="1">
            <a:spLocks noGrp="1"/>
          </p:cNvSpPr>
          <p:nvPr>
            <p:ph type="title" hasCustomPrompt="1"/>
          </p:nvPr>
        </p:nvSpPr>
        <p:spPr>
          <a:xfrm>
            <a:off x="1206500" y="1079500"/>
            <a:ext cx="9779000" cy="1435100"/>
          </a:xfrm>
          <a:prstGeom prst="rect">
            <a:avLst/>
          </a:prstGeom>
        </p:spPr>
        <p:txBody>
          <a:bodyPr/>
          <a:lstStyle/>
          <a:p>
            <a:r>
              <a:t>Folientitel</a:t>
            </a:r>
          </a:p>
        </p:txBody>
      </p:sp>
      <p:sp>
        <p:nvSpPr>
          <p:cNvPr id="64"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Abschnitt">
    <p:spTree>
      <p:nvGrpSpPr>
        <p:cNvPr id="1" name=""/>
        <p:cNvGrpSpPr/>
        <p:nvPr/>
      </p:nvGrpSpPr>
      <p:grpSpPr>
        <a:xfrm>
          <a:off x="0" y="0"/>
          <a:ext cx="0" cy="0"/>
          <a:chOff x="0" y="0"/>
          <a:chExt cx="0" cy="0"/>
        </a:xfrm>
      </p:grpSpPr>
      <p:sp>
        <p:nvSpPr>
          <p:cNvPr id="71" name="Titel des Abschnitts"/>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Titel des Abschnitts</a:t>
            </a:r>
          </a:p>
        </p:txBody>
      </p:sp>
      <p:sp>
        <p:nvSpPr>
          <p:cNvPr id="72" name="Foliennumm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Nur Titel">
    <p:spTree>
      <p:nvGrpSpPr>
        <p:cNvPr id="1" name=""/>
        <p:cNvGrpSpPr/>
        <p:nvPr/>
      </p:nvGrpSpPr>
      <p:grpSpPr>
        <a:xfrm>
          <a:off x="0" y="0"/>
          <a:ext cx="0" cy="0"/>
          <a:chOff x="0" y="0"/>
          <a:chExt cx="0" cy="0"/>
        </a:xfrm>
      </p:grpSpPr>
      <p:sp>
        <p:nvSpPr>
          <p:cNvPr id="79" name="Folientitel"/>
          <p:cNvSpPr txBox="1">
            <a:spLocks noGrp="1"/>
          </p:cNvSpPr>
          <p:nvPr>
            <p:ph type="title" hasCustomPrompt="1"/>
          </p:nvPr>
        </p:nvSpPr>
        <p:spPr>
          <a:xfrm>
            <a:off x="1206500" y="1079500"/>
            <a:ext cx="21971000" cy="1434949"/>
          </a:xfrm>
          <a:prstGeom prst="rect">
            <a:avLst/>
          </a:prstGeom>
        </p:spPr>
        <p:txBody>
          <a:bodyPr/>
          <a:lstStyle/>
          <a:p>
            <a:r>
              <a:t>Folientitel</a:t>
            </a:r>
          </a:p>
        </p:txBody>
      </p:sp>
      <p:sp>
        <p:nvSpPr>
          <p:cNvPr id="80" name="Folien-Untertitel"/>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Folien-Untertitel</a:t>
            </a:r>
          </a:p>
        </p:txBody>
      </p:sp>
      <p:sp>
        <p:nvSpPr>
          <p:cNvPr id="81"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Titel"/>
          <p:cNvSpPr txBox="1">
            <a:spLocks noGrp="1"/>
          </p:cNvSpPr>
          <p:nvPr>
            <p:ph type="title" hasCustomPrompt="1"/>
          </p:nvPr>
        </p:nvSpPr>
        <p:spPr>
          <a:xfrm>
            <a:off x="1206500" y="1079500"/>
            <a:ext cx="21971000" cy="1435100"/>
          </a:xfrm>
          <a:prstGeom prst="rect">
            <a:avLst/>
          </a:prstGeom>
        </p:spPr>
        <p:txBody>
          <a:bodyPr/>
          <a:lstStyle/>
          <a:p>
            <a:r>
              <a:t>Agenda-Titel</a:t>
            </a:r>
          </a:p>
        </p:txBody>
      </p:sp>
      <p:sp>
        <p:nvSpPr>
          <p:cNvPr id="89" name="Agenda-Untertitel"/>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Agenda-Untertitel</a:t>
            </a:r>
          </a:p>
        </p:txBody>
      </p:sp>
      <p:sp>
        <p:nvSpPr>
          <p:cNvPr id="90" name="Textebene 1…"/>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Agendathemen</a:t>
            </a:r>
          </a:p>
          <a:p>
            <a:pPr lvl="1"/>
            <a:endParaRPr/>
          </a:p>
          <a:p>
            <a:pPr lvl="2"/>
            <a:endParaRPr/>
          </a:p>
          <a:p>
            <a:pPr lvl="3"/>
            <a:endParaRPr/>
          </a:p>
          <a:p>
            <a:pPr lvl="4"/>
            <a:endParaRPr/>
          </a:p>
        </p:txBody>
      </p:sp>
      <p:sp>
        <p:nvSpPr>
          <p:cNvPr id="91"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Folientitel"/>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Folientitel</a:t>
            </a:r>
          </a:p>
        </p:txBody>
      </p:sp>
      <p:sp>
        <p:nvSpPr>
          <p:cNvPr id="3" name="Textebene 1…"/>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Text für Folienpunkt</a:t>
            </a:r>
          </a:p>
          <a:p>
            <a:pPr lvl="1"/>
            <a:endParaRPr/>
          </a:p>
          <a:p>
            <a:pPr lvl="2"/>
            <a:endParaRPr/>
          </a:p>
          <a:p>
            <a:pPr lvl="3"/>
            <a:endParaRPr/>
          </a:p>
          <a:p>
            <a:pPr lvl="4"/>
            <a:endParaRPr/>
          </a:p>
        </p:txBody>
      </p:sp>
      <p:sp>
        <p:nvSpPr>
          <p:cNvPr id="4" name="Foliennumm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NMS; 19. März 2022"/>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lnSpcReduction="10000"/>
          </a:bodyPr>
          <a:lstStyle/>
          <a:p>
            <a:r>
              <a:t>NMS; 19. März 2022</a:t>
            </a:r>
          </a:p>
        </p:txBody>
      </p:sp>
      <p:sp>
        <p:nvSpPr>
          <p:cNvPr id="152" name="Schwierige Praktikumssituationen"/>
          <p:cNvSpPr txBox="1">
            <a:spLocks noGrp="1"/>
          </p:cNvSpPr>
          <p:nvPr>
            <p:ph type="ctrTitle"/>
          </p:nvPr>
        </p:nvSpPr>
        <p:spPr>
          <a:xfrm>
            <a:off x="1206496" y="646942"/>
            <a:ext cx="22751425" cy="6565697"/>
          </a:xfrm>
          <a:prstGeom prst="rect">
            <a:avLst/>
          </a:prstGeom>
          <a:solidFill>
            <a:schemeClr val="accent4">
              <a:hueOff val="-476017"/>
              <a:lumOff val="-10042"/>
            </a:schemeClr>
          </a:solidFill>
        </p:spPr>
        <p:txBody>
          <a:bodyPr/>
          <a:lstStyle/>
          <a:p>
            <a:pPr algn="ctr" defTabSz="825500">
              <a:lnSpc>
                <a:spcPct val="100000"/>
              </a:lnSpc>
              <a:defRPr sz="5900" b="0" spc="0">
                <a:latin typeface="Helvetica"/>
                <a:ea typeface="Helvetica"/>
                <a:cs typeface="Helvetica"/>
                <a:sym typeface="Helvetica"/>
              </a:defRPr>
            </a:pPr>
            <a:r>
              <a:rPr sz="7900"/>
              <a:t>Schwierige</a:t>
            </a:r>
            <a:r>
              <a:t> </a:t>
            </a:r>
            <a:r>
              <a:rPr sz="7900"/>
              <a:t>Praktikumssituationen</a:t>
            </a:r>
          </a:p>
        </p:txBody>
      </p:sp>
      <p:sp>
        <p:nvSpPr>
          <p:cNvPr id="153" name="..und wie wir sie meistern!"/>
          <p:cNvSpPr txBox="1">
            <a:spLocks noGrp="1"/>
          </p:cNvSpPr>
          <p:nvPr>
            <p:ph type="subTitle" sz="half" idx="1"/>
          </p:nvPr>
        </p:nvSpPr>
        <p:spPr>
          <a:xfrm>
            <a:off x="1201342" y="7223190"/>
            <a:ext cx="22761733" cy="4474622"/>
          </a:xfrm>
          <a:prstGeom prst="rect">
            <a:avLst/>
          </a:prstGeom>
          <a:solidFill>
            <a:schemeClr val="accent4">
              <a:hueOff val="-476017"/>
              <a:lumOff val="-10042"/>
            </a:schemeClr>
          </a:solidFill>
        </p:spPr>
        <p:txBody>
          <a:bodyPr/>
          <a:lstStyle/>
          <a:p>
            <a:pPr algn="ctr">
              <a:defRPr sz="3200" b="0">
                <a:latin typeface="Helvetica Neue Medium"/>
                <a:ea typeface="Helvetica Neue Medium"/>
                <a:cs typeface="Helvetica Neue Medium"/>
                <a:sym typeface="Helvetica Neue Medium"/>
              </a:defRPr>
            </a:pPr>
            <a:endParaRPr/>
          </a:p>
          <a:p>
            <a:pPr algn="ctr">
              <a:defRPr sz="6300" b="0">
                <a:latin typeface="Helvetica"/>
                <a:ea typeface="Helvetica"/>
                <a:cs typeface="Helvetica"/>
                <a:sym typeface="Helvetica"/>
              </a:defRPr>
            </a:pPr>
            <a:r>
              <a:t>..und wie wir sie meistern!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Ablauf und Inhalte"/>
          <p:cNvSpPr txBox="1">
            <a:spLocks noGrp="1"/>
          </p:cNvSpPr>
          <p:nvPr>
            <p:ph type="body" idx="21"/>
          </p:nvPr>
        </p:nvSpPr>
        <p:spPr>
          <a:xfrm>
            <a:off x="1206500" y="910241"/>
            <a:ext cx="22497792" cy="3443400"/>
          </a:xfrm>
          <a:prstGeom prst="rect">
            <a:avLst/>
          </a:prstGeom>
          <a:solidFill>
            <a:schemeClr val="accent4">
              <a:hueOff val="-476017"/>
              <a:lumOff val="-10042"/>
            </a:schemeClr>
          </a:solidFill>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lgn="ctr">
              <a:defRPr sz="6300" b="0">
                <a:latin typeface="Helvetica"/>
                <a:ea typeface="Helvetica"/>
                <a:cs typeface="Helvetica"/>
                <a:sym typeface="Helvetica"/>
              </a:defRPr>
            </a:lvl1pPr>
          </a:lstStyle>
          <a:p>
            <a:r>
              <a:t>Ablauf und Inhalte</a:t>
            </a:r>
          </a:p>
        </p:txBody>
      </p:sp>
      <p:sp>
        <p:nvSpPr>
          <p:cNvPr id="156" name="Offene Punkte vom letzten Treffen besprechen…"/>
          <p:cNvSpPr txBox="1">
            <a:spLocks noGrp="1"/>
          </p:cNvSpPr>
          <p:nvPr>
            <p:ph type="body" idx="1"/>
          </p:nvPr>
        </p:nvSpPr>
        <p:spPr>
          <a:xfrm>
            <a:off x="1206500" y="2181699"/>
            <a:ext cx="22497792" cy="11187287"/>
          </a:xfrm>
          <a:prstGeom prst="rect">
            <a:avLst/>
          </a:prstGeom>
          <a:solidFill>
            <a:schemeClr val="accent4">
              <a:hueOff val="-476017"/>
              <a:lumOff val="-10042"/>
            </a:schemeClr>
          </a:solidFill>
        </p:spPr>
        <p:txBody>
          <a:bodyPr/>
          <a:lstStyle/>
          <a:p>
            <a:pPr marL="0" indent="0" algn="ctr" defTabSz="742950">
              <a:lnSpc>
                <a:spcPct val="100000"/>
              </a:lnSpc>
              <a:spcBef>
                <a:spcPts val="0"/>
              </a:spcBef>
              <a:buSzTx/>
              <a:buNone/>
              <a:defRPr sz="2880">
                <a:latin typeface="Helvetica Neue Medium"/>
                <a:ea typeface="Helvetica Neue Medium"/>
                <a:cs typeface="Helvetica Neue Medium"/>
                <a:sym typeface="Helvetica Neue Medium"/>
              </a:defRPr>
            </a:pPr>
            <a:endParaRPr/>
          </a:p>
          <a:p>
            <a:pPr marL="0" indent="0" algn="ctr" defTabSz="742950">
              <a:lnSpc>
                <a:spcPct val="100000"/>
              </a:lnSpc>
              <a:spcBef>
                <a:spcPts val="0"/>
              </a:spcBef>
              <a:buSzTx/>
              <a:buNone/>
              <a:defRPr sz="4319">
                <a:latin typeface="Helvetica"/>
                <a:ea typeface="Helvetica"/>
                <a:cs typeface="Helvetica"/>
                <a:sym typeface="Helvetica"/>
              </a:defRPr>
            </a:pPr>
            <a:r>
              <a:t>Offene Punkte vom letzten Treffen besprechen</a:t>
            </a:r>
          </a:p>
          <a:p>
            <a:pPr marL="0" indent="0" algn="ctr" defTabSz="742950">
              <a:lnSpc>
                <a:spcPct val="100000"/>
              </a:lnSpc>
              <a:spcBef>
                <a:spcPts val="0"/>
              </a:spcBef>
              <a:buSzTx/>
              <a:buNone/>
              <a:defRPr sz="4319">
                <a:latin typeface="Helvetica"/>
                <a:ea typeface="Helvetica"/>
                <a:cs typeface="Helvetica"/>
                <a:sym typeface="Helvetica"/>
              </a:defRPr>
            </a:pPr>
            <a:r>
              <a:t>Rückmeldungen zu den Erkenntnissen</a:t>
            </a:r>
          </a:p>
          <a:p>
            <a:pPr marL="0" indent="0" algn="ctr" defTabSz="742950">
              <a:lnSpc>
                <a:spcPct val="100000"/>
              </a:lnSpc>
              <a:spcBef>
                <a:spcPts val="0"/>
              </a:spcBef>
              <a:buSzTx/>
              <a:buNone/>
              <a:defRPr sz="4319">
                <a:latin typeface="Helvetica"/>
                <a:ea typeface="Helvetica"/>
                <a:cs typeface="Helvetica"/>
                <a:sym typeface="Helvetica"/>
              </a:defRPr>
            </a:pPr>
            <a:endParaRPr/>
          </a:p>
          <a:p>
            <a:pPr marL="0" indent="0" algn="ctr" defTabSz="742950">
              <a:lnSpc>
                <a:spcPct val="100000"/>
              </a:lnSpc>
              <a:spcBef>
                <a:spcPts val="0"/>
              </a:spcBef>
              <a:buSzTx/>
              <a:buNone/>
              <a:defRPr sz="4319">
                <a:latin typeface="Helvetica"/>
                <a:ea typeface="Helvetica"/>
                <a:cs typeface="Helvetica"/>
                <a:sym typeface="Helvetica"/>
              </a:defRPr>
            </a:pPr>
            <a:r>
              <a:t>Exkurs: Wunsch und Wille</a:t>
            </a:r>
          </a:p>
          <a:p>
            <a:pPr marL="0" indent="0" algn="ctr" defTabSz="742950">
              <a:lnSpc>
                <a:spcPct val="100000"/>
              </a:lnSpc>
              <a:spcBef>
                <a:spcPts val="0"/>
              </a:spcBef>
              <a:buSzTx/>
              <a:buNone/>
              <a:defRPr sz="4319">
                <a:latin typeface="Helvetica"/>
                <a:ea typeface="Helvetica"/>
                <a:cs typeface="Helvetica"/>
                <a:sym typeface="Helvetica"/>
              </a:defRPr>
            </a:pPr>
            <a:endParaRPr/>
          </a:p>
          <a:p>
            <a:pPr marL="0" indent="0" algn="ctr" defTabSz="742950">
              <a:lnSpc>
                <a:spcPct val="100000"/>
              </a:lnSpc>
              <a:spcBef>
                <a:spcPts val="0"/>
              </a:spcBef>
              <a:buSzTx/>
              <a:buNone/>
              <a:defRPr sz="4319">
                <a:latin typeface="Helvetica"/>
                <a:ea typeface="Helvetica"/>
                <a:cs typeface="Helvetica"/>
                <a:sym typeface="Helvetica"/>
              </a:defRPr>
            </a:pPr>
            <a:r>
              <a:t>Geschichte der Praktikumssituation von M.H aus L</a:t>
            </a:r>
          </a:p>
          <a:p>
            <a:pPr marL="0" indent="0" algn="ctr" defTabSz="742950">
              <a:lnSpc>
                <a:spcPct val="100000"/>
              </a:lnSpc>
              <a:spcBef>
                <a:spcPts val="0"/>
              </a:spcBef>
              <a:buSzTx/>
              <a:buNone/>
              <a:defRPr sz="4319">
                <a:latin typeface="Helvetica"/>
                <a:ea typeface="Helvetica"/>
                <a:cs typeface="Helvetica"/>
                <a:sym typeface="Helvetica"/>
              </a:defRPr>
            </a:pPr>
            <a:r>
              <a:t>Beschreibung, Interpretation, Hypothese</a:t>
            </a:r>
          </a:p>
          <a:p>
            <a:pPr marL="0" indent="0" algn="ctr" defTabSz="742950">
              <a:lnSpc>
                <a:spcPct val="100000"/>
              </a:lnSpc>
              <a:spcBef>
                <a:spcPts val="0"/>
              </a:spcBef>
              <a:buSzTx/>
              <a:buNone/>
              <a:defRPr sz="4319">
                <a:latin typeface="Helvetica"/>
                <a:ea typeface="Helvetica"/>
                <a:cs typeface="Helvetica"/>
                <a:sym typeface="Helvetica"/>
              </a:defRPr>
            </a:pPr>
            <a:endParaRPr/>
          </a:p>
          <a:p>
            <a:pPr marL="0" indent="0" algn="ctr" defTabSz="742950">
              <a:lnSpc>
                <a:spcPct val="100000"/>
              </a:lnSpc>
              <a:spcBef>
                <a:spcPts val="0"/>
              </a:spcBef>
              <a:buSzTx/>
              <a:buNone/>
              <a:defRPr sz="4319">
                <a:latin typeface="Helvetica"/>
                <a:ea typeface="Helvetica"/>
                <a:cs typeface="Helvetica"/>
                <a:sym typeface="Helvetica"/>
              </a:defRPr>
            </a:pPr>
            <a:r>
              <a:t>Einbezug „Merkblatt Schwierige Situation während dem Praktikum“</a:t>
            </a:r>
          </a:p>
          <a:p>
            <a:pPr marL="0" indent="0" algn="ctr" defTabSz="742950">
              <a:lnSpc>
                <a:spcPct val="100000"/>
              </a:lnSpc>
              <a:spcBef>
                <a:spcPts val="0"/>
              </a:spcBef>
              <a:buSzTx/>
              <a:buNone/>
              <a:defRPr sz="4319">
                <a:latin typeface="Helvetica"/>
                <a:ea typeface="Helvetica"/>
                <a:cs typeface="Helvetica"/>
                <a:sym typeface="Helvetica"/>
              </a:defRPr>
            </a:pPr>
            <a:endParaRPr/>
          </a:p>
          <a:p>
            <a:pPr marL="0" indent="0" algn="ctr" defTabSz="742950">
              <a:lnSpc>
                <a:spcPct val="100000"/>
              </a:lnSpc>
              <a:spcBef>
                <a:spcPts val="0"/>
              </a:spcBef>
              <a:buSzTx/>
              <a:buNone/>
              <a:defRPr sz="4319">
                <a:latin typeface="Helvetica"/>
                <a:ea typeface="Helvetica"/>
                <a:cs typeface="Helvetica"/>
                <a:sym typeface="Helvetica"/>
              </a:defRPr>
            </a:pPr>
            <a:r>
              <a:t>Einführung in den Ablauf der Falldarstellung</a:t>
            </a:r>
          </a:p>
          <a:p>
            <a:pPr marL="0" indent="0" algn="ctr" defTabSz="742950">
              <a:lnSpc>
                <a:spcPct val="100000"/>
              </a:lnSpc>
              <a:spcBef>
                <a:spcPts val="0"/>
              </a:spcBef>
              <a:buSzTx/>
              <a:buNone/>
              <a:defRPr sz="4319">
                <a:latin typeface="Helvetica"/>
                <a:ea typeface="Helvetica"/>
                <a:cs typeface="Helvetica"/>
                <a:sym typeface="Helvetica"/>
              </a:defRPr>
            </a:pPr>
            <a:endParaRPr/>
          </a:p>
          <a:p>
            <a:pPr marL="0" indent="0" algn="ctr" defTabSz="742950">
              <a:lnSpc>
                <a:spcPct val="100000"/>
              </a:lnSpc>
              <a:spcBef>
                <a:spcPts val="0"/>
              </a:spcBef>
              <a:buSzTx/>
              <a:buNone/>
              <a:defRPr sz="4319">
                <a:latin typeface="Helvetica"/>
                <a:ea typeface="Helvetica"/>
                <a:cs typeface="Helvetica"/>
                <a:sym typeface="Helvetica"/>
              </a:defRPr>
            </a:pPr>
            <a:r>
              <a:t>Ende Werkzeugteil</a:t>
            </a:r>
          </a:p>
          <a:p>
            <a:pPr marL="0" indent="0" algn="ctr" defTabSz="742950">
              <a:lnSpc>
                <a:spcPct val="100000"/>
              </a:lnSpc>
              <a:spcBef>
                <a:spcPts val="0"/>
              </a:spcBef>
              <a:buSzTx/>
              <a:buNone/>
              <a:defRPr sz="4319">
                <a:latin typeface="Helvetica"/>
                <a:ea typeface="Helvetica"/>
                <a:cs typeface="Helvetica"/>
                <a:sym typeface="Helvetica"/>
              </a:defRPr>
            </a:pPr>
            <a:endParaRPr/>
          </a:p>
          <a:p>
            <a:pPr marL="0" indent="0" algn="ctr" defTabSz="742950">
              <a:lnSpc>
                <a:spcPct val="100000"/>
              </a:lnSpc>
              <a:spcBef>
                <a:spcPts val="0"/>
              </a:spcBef>
              <a:buSzTx/>
              <a:buNone/>
              <a:defRPr sz="4319">
                <a:latin typeface="Helvetica"/>
                <a:ea typeface="Helvetica"/>
                <a:cs typeface="Helvetica"/>
                <a:sym typeface="Helvetica"/>
              </a:defRPr>
            </a:pPr>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Arbeiten mit den eigenen Praktikumssituationen…"/>
          <p:cNvSpPr txBox="1">
            <a:spLocks noGrp="1"/>
          </p:cNvSpPr>
          <p:nvPr>
            <p:ph type="body" idx="1"/>
          </p:nvPr>
        </p:nvSpPr>
        <p:spPr>
          <a:xfrm>
            <a:off x="1206500" y="1381562"/>
            <a:ext cx="21971000" cy="11122954"/>
          </a:xfrm>
          <a:prstGeom prst="rect">
            <a:avLst/>
          </a:prstGeom>
          <a:solidFill>
            <a:schemeClr val="accent4">
              <a:hueOff val="-476017"/>
              <a:lumOff val="-10042"/>
            </a:schemeClr>
          </a:solidFill>
        </p:spPr>
        <p:txBody>
          <a:bodyPr numCol="1" spcCol="38100"/>
          <a:lstStyle/>
          <a:p>
            <a:pPr marL="0" indent="0" algn="ctr" defTabSz="825500">
              <a:lnSpc>
                <a:spcPct val="100000"/>
              </a:lnSpc>
              <a:spcBef>
                <a:spcPts val="0"/>
              </a:spcBef>
              <a:buSzTx/>
              <a:buNone/>
              <a:defRPr>
                <a:latin typeface="Helvetica"/>
                <a:ea typeface="Helvetica"/>
                <a:cs typeface="Helvetica"/>
                <a:sym typeface="Helvetica"/>
              </a:defRPr>
            </a:pPr>
            <a:endParaRPr/>
          </a:p>
          <a:p>
            <a:pPr marL="0" indent="0" algn="ctr" defTabSz="825500">
              <a:lnSpc>
                <a:spcPct val="100000"/>
              </a:lnSpc>
              <a:spcBef>
                <a:spcPts val="0"/>
              </a:spcBef>
              <a:buSzTx/>
              <a:buNone/>
              <a:defRPr>
                <a:latin typeface="Helvetica"/>
                <a:ea typeface="Helvetica"/>
                <a:cs typeface="Helvetica"/>
                <a:sym typeface="Helvetica"/>
              </a:defRPr>
            </a:pPr>
            <a:endParaRPr/>
          </a:p>
          <a:p>
            <a:pPr marL="0" indent="0" algn="ctr" defTabSz="825500">
              <a:lnSpc>
                <a:spcPct val="100000"/>
              </a:lnSpc>
              <a:spcBef>
                <a:spcPts val="0"/>
              </a:spcBef>
              <a:buSzTx/>
              <a:buNone/>
              <a:defRPr>
                <a:latin typeface="Helvetica"/>
                <a:ea typeface="Helvetica"/>
                <a:cs typeface="Helvetica"/>
                <a:sym typeface="Helvetica"/>
              </a:defRPr>
            </a:pPr>
            <a:r>
              <a:t>Arbeiten mit den eigenen Praktikumssituationen</a:t>
            </a:r>
            <a:br/>
            <a:endParaRPr/>
          </a:p>
          <a:p>
            <a:pPr marL="0" indent="0" algn="ctr" defTabSz="825500">
              <a:lnSpc>
                <a:spcPct val="100000"/>
              </a:lnSpc>
              <a:spcBef>
                <a:spcPts val="0"/>
              </a:spcBef>
              <a:buSzTx/>
              <a:buNone/>
              <a:defRPr>
                <a:latin typeface="Helvetica"/>
                <a:ea typeface="Helvetica"/>
                <a:cs typeface="Helvetica"/>
                <a:sym typeface="Helvetica"/>
              </a:defRPr>
            </a:pPr>
            <a:endParaRPr/>
          </a:p>
          <a:p>
            <a:pPr marL="0" indent="0" algn="ctr" defTabSz="825500">
              <a:lnSpc>
                <a:spcPct val="100000"/>
              </a:lnSpc>
              <a:spcBef>
                <a:spcPts val="0"/>
              </a:spcBef>
              <a:buSzTx/>
              <a:buNone/>
              <a:defRPr>
                <a:latin typeface="Helvetica"/>
                <a:ea typeface="Helvetica"/>
                <a:cs typeface="Helvetica"/>
                <a:sym typeface="Helvetica"/>
              </a:defRPr>
            </a:pPr>
            <a:r>
              <a:t>Plenum</a:t>
            </a:r>
          </a:p>
          <a:p>
            <a:pPr marL="0" indent="0" algn="ctr" defTabSz="825500">
              <a:lnSpc>
                <a:spcPct val="100000"/>
              </a:lnSpc>
              <a:spcBef>
                <a:spcPts val="0"/>
              </a:spcBef>
              <a:buSzTx/>
              <a:buNone/>
              <a:defRPr>
                <a:latin typeface="Helvetica"/>
                <a:ea typeface="Helvetica"/>
                <a:cs typeface="Helvetica"/>
                <a:sym typeface="Helvetica"/>
              </a:defRPr>
            </a:pPr>
            <a:endParaRPr/>
          </a:p>
          <a:p>
            <a:pPr marL="0" indent="0" algn="ctr" defTabSz="825500">
              <a:lnSpc>
                <a:spcPct val="100000"/>
              </a:lnSpc>
              <a:spcBef>
                <a:spcPts val="0"/>
              </a:spcBef>
              <a:buSzTx/>
              <a:buNone/>
              <a:defRPr>
                <a:latin typeface="Helvetica"/>
                <a:ea typeface="Helvetica"/>
                <a:cs typeface="Helvetica"/>
                <a:sym typeface="Helvetica"/>
              </a:defRPr>
            </a:pPr>
            <a:r>
              <a:t>Rückblick</a:t>
            </a:r>
          </a:p>
          <a:p>
            <a:pPr marL="0" indent="0" algn="ctr" defTabSz="825500">
              <a:lnSpc>
                <a:spcPct val="100000"/>
              </a:lnSpc>
              <a:spcBef>
                <a:spcPts val="0"/>
              </a:spcBef>
              <a:buSzTx/>
              <a:buNone/>
              <a:defRPr>
                <a:latin typeface="Helvetica"/>
                <a:ea typeface="Helvetica"/>
                <a:cs typeface="Helvetica"/>
                <a:sym typeface="Helvetica"/>
              </a:defRPr>
            </a:pPr>
            <a:endParaRPr/>
          </a:p>
          <a:p>
            <a:pPr marL="0" indent="0" algn="ctr" defTabSz="825500">
              <a:lnSpc>
                <a:spcPct val="100000"/>
              </a:lnSpc>
              <a:spcBef>
                <a:spcPts val="0"/>
              </a:spcBef>
              <a:buSzTx/>
              <a:buNone/>
              <a:defRPr>
                <a:latin typeface="Helvetica"/>
                <a:ea typeface="Helvetica"/>
                <a:cs typeface="Helvetica"/>
                <a:sym typeface="Helvetica"/>
              </a:defRPr>
            </a:pPr>
            <a:r>
              <a:t>Ausblick</a:t>
            </a:r>
          </a:p>
          <a:p>
            <a:pPr marL="0" indent="0" algn="ctr" defTabSz="825500">
              <a:lnSpc>
                <a:spcPct val="100000"/>
              </a:lnSpc>
              <a:spcBef>
                <a:spcPts val="0"/>
              </a:spcBef>
              <a:buSzTx/>
              <a:buNone/>
              <a:defRPr>
                <a:latin typeface="Helvetica"/>
                <a:ea typeface="Helvetica"/>
                <a:cs typeface="Helvetica"/>
                <a:sym typeface="Helvetica"/>
              </a:defRPr>
            </a:pPr>
            <a:endParaRPr/>
          </a:p>
          <a:p>
            <a:pPr marL="0" indent="0" algn="ctr" defTabSz="825500">
              <a:lnSpc>
                <a:spcPct val="100000"/>
              </a:lnSpc>
              <a:spcBef>
                <a:spcPts val="0"/>
              </a:spcBef>
              <a:buSzTx/>
              <a:buNone/>
              <a:defRPr>
                <a:latin typeface="Helvetica"/>
                <a:ea typeface="Helvetica"/>
                <a:cs typeface="Helvetica"/>
                <a:sym typeface="Helvetica"/>
              </a:defRPr>
            </a:pPr>
            <a:r>
              <a:t>Wunsch</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Ein Wunsch ist eine Einstellung, aus der heraus ich erwarte, dass ein bestimmter, für mich erstrebenswerter Zustand durch die Aktivität einer anderen Person oder Institution, über die ich keine Kontrolle habe, hergestellt wird."/>
          <p:cNvSpPr txBox="1">
            <a:spLocks noGrp="1"/>
          </p:cNvSpPr>
          <p:nvPr>
            <p:ph type="body" idx="1"/>
          </p:nvPr>
        </p:nvSpPr>
        <p:spPr>
          <a:xfrm>
            <a:off x="1206500" y="1096460"/>
            <a:ext cx="21971000" cy="11408056"/>
          </a:xfrm>
          <a:prstGeom prst="rect">
            <a:avLst/>
          </a:prstGeom>
          <a:solidFill>
            <a:schemeClr val="accent4">
              <a:hueOff val="-476017"/>
              <a:lumOff val="-10042"/>
            </a:schemeClr>
          </a:solidFill>
        </p:spPr>
        <p:txBody>
          <a:bodyPr numCol="1" spcCol="38100"/>
          <a:lstStyle/>
          <a:p>
            <a:pPr marL="0" indent="0" algn="ctr" defTabSz="825500">
              <a:lnSpc>
                <a:spcPct val="100000"/>
              </a:lnSpc>
              <a:spcBef>
                <a:spcPts val="0"/>
              </a:spcBef>
              <a:buSzTx/>
              <a:buNone/>
              <a:defRPr sz="6900">
                <a:latin typeface="Helvetica"/>
                <a:ea typeface="Helvetica"/>
                <a:cs typeface="Helvetica"/>
                <a:sym typeface="Helvetica"/>
              </a:defRPr>
            </a:pPr>
            <a:endParaRPr/>
          </a:p>
          <a:p>
            <a:pPr marL="0" indent="0" algn="ctr" defTabSz="825500">
              <a:lnSpc>
                <a:spcPct val="100000"/>
              </a:lnSpc>
              <a:spcBef>
                <a:spcPts val="0"/>
              </a:spcBef>
              <a:buSzTx/>
              <a:buNone/>
              <a:defRPr sz="6900">
                <a:latin typeface="Helvetica"/>
                <a:ea typeface="Helvetica"/>
                <a:cs typeface="Helvetica"/>
                <a:sym typeface="Helvetica"/>
              </a:defRPr>
            </a:pPr>
            <a:endParaRPr/>
          </a:p>
          <a:p>
            <a:pPr marL="0" indent="0" algn="ctr" defTabSz="825500">
              <a:lnSpc>
                <a:spcPct val="100000"/>
              </a:lnSpc>
              <a:spcBef>
                <a:spcPts val="0"/>
              </a:spcBef>
              <a:buSzTx/>
              <a:buNone/>
              <a:defRPr sz="6900">
                <a:latin typeface="Helvetica"/>
                <a:ea typeface="Helvetica"/>
                <a:cs typeface="Helvetica"/>
                <a:sym typeface="Helvetica"/>
              </a:defRPr>
            </a:pPr>
            <a:r>
              <a:t>Ein </a:t>
            </a:r>
            <a:r>
              <a:rPr b="1"/>
              <a:t>Wunsch</a:t>
            </a:r>
            <a:r>
              <a:t> ist eine Einstellung, aus der heraus ich erwarte, dass ein bestimmter, für mich erstrebenswerter Zustand durch die Aktivität einer anderen Person oder Institution, über die ich keine Kontrolle habe, hergestellt wird.</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Ein Wille ist eine Energie bzw. eine Haltung, aus der heraus ich selber Aktivitäten an den Tag lege, die mich dem Erreichen eines von mir erstrebten Zustandes näher bringt.   Definition nach: Institut für Stadtteilentwicklung, Sozialraumorientierte Arbei"/>
          <p:cNvSpPr txBox="1">
            <a:spLocks noGrp="1"/>
          </p:cNvSpPr>
          <p:nvPr>
            <p:ph type="body" idx="1"/>
          </p:nvPr>
        </p:nvSpPr>
        <p:spPr>
          <a:xfrm>
            <a:off x="1206500" y="1439324"/>
            <a:ext cx="21971000" cy="11065192"/>
          </a:xfrm>
          <a:prstGeom prst="rect">
            <a:avLst/>
          </a:prstGeom>
          <a:solidFill>
            <a:schemeClr val="accent4">
              <a:hueOff val="-476017"/>
              <a:lumOff val="-10042"/>
            </a:schemeClr>
          </a:solidFill>
        </p:spPr>
        <p:txBody>
          <a:bodyPr numCol="1" spcCol="38100"/>
          <a:lstStyle/>
          <a:p>
            <a:pPr marL="0" indent="0" algn="ctr" defTabSz="825500">
              <a:lnSpc>
                <a:spcPct val="100000"/>
              </a:lnSpc>
              <a:spcBef>
                <a:spcPts val="0"/>
              </a:spcBef>
              <a:buSzTx/>
              <a:buNone/>
              <a:defRPr sz="3200">
                <a:latin typeface="Helvetica Neue Medium"/>
                <a:ea typeface="Helvetica Neue Medium"/>
                <a:cs typeface="Helvetica Neue Medium"/>
                <a:sym typeface="Helvetica Neue Medium"/>
              </a:defRPr>
            </a:pPr>
            <a:r>
              <a:t/>
            </a:r>
            <a:br/>
            <a:endParaRPr/>
          </a:p>
          <a:p>
            <a:pPr marL="0" indent="0" algn="ctr" defTabSz="825500">
              <a:lnSpc>
                <a:spcPct val="100000"/>
              </a:lnSpc>
              <a:spcBef>
                <a:spcPts val="0"/>
              </a:spcBef>
              <a:buSzTx/>
              <a:buNone/>
              <a:defRPr sz="6900">
                <a:latin typeface="Helvetica"/>
                <a:ea typeface="Helvetica"/>
                <a:cs typeface="Helvetica"/>
                <a:sym typeface="Helvetica"/>
              </a:defRPr>
            </a:pPr>
            <a:endParaRPr/>
          </a:p>
          <a:p>
            <a:pPr marL="0" indent="0" algn="ctr" defTabSz="825500">
              <a:lnSpc>
                <a:spcPct val="100000"/>
              </a:lnSpc>
              <a:spcBef>
                <a:spcPts val="0"/>
              </a:spcBef>
              <a:buSzTx/>
              <a:buNone/>
              <a:defRPr sz="6900">
                <a:latin typeface="Helvetica"/>
                <a:ea typeface="Helvetica"/>
                <a:cs typeface="Helvetica"/>
                <a:sym typeface="Helvetica"/>
              </a:defRPr>
            </a:pPr>
            <a:r>
              <a:t>Ein </a:t>
            </a:r>
            <a:r>
              <a:rPr b="1"/>
              <a:t>Wille</a:t>
            </a:r>
            <a:r>
              <a:t> ist eine Energie bzw. eine Haltung, aus der heraus ich selber Aktivitäten an den Tag lege, die mich dem Erreichen eines von mir erstrebten Zustandes näher bringt.</a:t>
            </a:r>
            <a:br/>
            <a:r>
              <a:t/>
            </a:r>
            <a:br/>
            <a:r>
              <a:t/>
            </a:r>
            <a:br/>
            <a:r>
              <a:rPr sz="3000"/>
              <a:t>Definition nach: Institut für Stadtteilentwicklung, Sozialraumorientierte Arbeit und Beratung der Uni Duisburg-Essen</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Unterscheidung von:   Beschreibung Interpretation Hypothese   „Sieh dir mal den Etienne an, diese Augenringe! Der sollte in seinem Altern am Wochenende nicht mehr so lange Party machen, da wäre ich dann auch hundemüde!“"/>
          <p:cNvSpPr txBox="1">
            <a:spLocks noGrp="1"/>
          </p:cNvSpPr>
          <p:nvPr>
            <p:ph type="body" idx="1"/>
          </p:nvPr>
        </p:nvSpPr>
        <p:spPr>
          <a:xfrm>
            <a:off x="1206500" y="661125"/>
            <a:ext cx="21971000" cy="11843391"/>
          </a:xfrm>
          <a:prstGeom prst="rect">
            <a:avLst/>
          </a:prstGeom>
          <a:solidFill>
            <a:schemeClr val="accent4">
              <a:hueOff val="-476017"/>
              <a:lumOff val="-10042"/>
            </a:schemeClr>
          </a:solidFill>
        </p:spPr>
        <p:txBody>
          <a:bodyPr numCol="1" spcCol="38100"/>
          <a:lstStyle/>
          <a:p>
            <a:pPr marL="0" indent="0" algn="ctr" defTabSz="825500">
              <a:lnSpc>
                <a:spcPct val="100000"/>
              </a:lnSpc>
              <a:spcBef>
                <a:spcPts val="0"/>
              </a:spcBef>
              <a:buSzTx/>
              <a:buNone/>
              <a:defRPr sz="6300">
                <a:latin typeface="Helvetica"/>
                <a:ea typeface="Helvetica"/>
                <a:cs typeface="Helvetica"/>
                <a:sym typeface="Helvetica"/>
              </a:defRPr>
            </a:pPr>
            <a:endParaRPr/>
          </a:p>
          <a:p>
            <a:pPr marL="0" indent="0" algn="ctr" defTabSz="825500">
              <a:lnSpc>
                <a:spcPct val="100000"/>
              </a:lnSpc>
              <a:spcBef>
                <a:spcPts val="0"/>
              </a:spcBef>
              <a:buSzTx/>
              <a:buNone/>
              <a:defRPr sz="6300">
                <a:latin typeface="Helvetica"/>
                <a:ea typeface="Helvetica"/>
                <a:cs typeface="Helvetica"/>
                <a:sym typeface="Helvetica"/>
              </a:defRPr>
            </a:pPr>
            <a:r>
              <a:t>Unterscheidung von: </a:t>
            </a:r>
            <a:br/>
            <a:r>
              <a:t/>
            </a:r>
            <a:br/>
            <a:r>
              <a:t>Beschreibung</a:t>
            </a:r>
            <a:br/>
            <a:r>
              <a:t>Interpretation</a:t>
            </a:r>
            <a:br/>
            <a:r>
              <a:t>Hypothese</a:t>
            </a:r>
            <a:br/>
            <a:r>
              <a:t/>
            </a:r>
            <a:br/>
            <a:r>
              <a:t/>
            </a:r>
            <a:br/>
            <a:r>
              <a:t>„</a:t>
            </a:r>
            <a:r>
              <a:rPr i="1"/>
              <a:t>Sieh dir mal den Etienne an, diese Augenringe! Der sollte in seinem Altern am Wochenende nicht mehr so lange Party machen, da wäre ich dann auch hundemüde!“</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Kontext: Wo, seit wann, welche Stufe, welche Art Praktikum, eigene Erfahrungen usw.…"/>
          <p:cNvSpPr txBox="1">
            <a:spLocks noGrp="1"/>
          </p:cNvSpPr>
          <p:nvPr>
            <p:ph type="body" idx="1"/>
          </p:nvPr>
        </p:nvSpPr>
        <p:spPr>
          <a:xfrm>
            <a:off x="1206500" y="1211484"/>
            <a:ext cx="21971000" cy="11293032"/>
          </a:xfrm>
          <a:prstGeom prst="rect">
            <a:avLst/>
          </a:prstGeom>
          <a:solidFill>
            <a:schemeClr val="accent4">
              <a:hueOff val="-476017"/>
              <a:lumOff val="-10042"/>
            </a:schemeClr>
          </a:solidFill>
        </p:spPr>
        <p:txBody>
          <a:bodyPr numCol="1" spcCol="38100"/>
          <a:lstStyle/>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r>
              <a:t>Kontext: Wo, seit wann, welche Stufe, welche Art Praktikum, eigene Erfahrungen usw. </a:t>
            </a:r>
          </a:p>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endParaRPr/>
          </a:p>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endParaRPr/>
          </a:p>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r>
              <a:t>Einordnung in das «Merkblatt»: In welcher Phase des Ablaufschemas befinden wir uns. In welchem Themenbereich</a:t>
            </a:r>
          </a:p>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endParaRPr/>
          </a:p>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r>
              <a:t>Beschreiben der Situation. Gruppe weisst darauf hin, wenn es sich um Interpretation oder Hypothese handelt. Falleinbringerin kann aber selber darauf verweisen, diese so benennen.</a:t>
            </a:r>
          </a:p>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endParaRPr/>
          </a:p>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r>
              <a:t>Was wurde bisher unternommen? Aufzählung, damit die Gruppe dann nicht mit Ideen kommt, welche bereits aufprobiert wurden. </a:t>
            </a:r>
          </a:p>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endParaRPr/>
          </a:p>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r>
              <a:t>Rückfragen aus der Gruppe. Klärung.</a:t>
            </a:r>
          </a:p>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endParaRPr/>
          </a:p>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r>
              <a:t>Welche Frage soll mir die Gruppe beantworten? </a:t>
            </a:r>
          </a:p>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endParaRPr/>
          </a:p>
          <a:p>
            <a:pPr marL="0" indent="0" algn="ctr" defTabSz="742950">
              <a:lnSpc>
                <a:spcPct val="100000"/>
              </a:lnSpc>
              <a:spcBef>
                <a:spcPts val="0"/>
              </a:spcBef>
              <a:buSzTx/>
              <a:buNone/>
              <a:defRPr sz="4050">
                <a:latin typeface="Helvetica Neue Medium"/>
                <a:ea typeface="Helvetica Neue Medium"/>
                <a:cs typeface="Helvetica Neue Medium"/>
                <a:sym typeface="Helvetica Neue Medium"/>
              </a:defRPr>
            </a:pPr>
            <a:r>
              <a:t>Diskussion.</a:t>
            </a:r>
          </a:p>
        </p:txBody>
      </p:sp>
    </p:spTree>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310</Words>
  <Application>Microsoft Office PowerPoint</Application>
  <PresentationFormat>Benutzerdefiniert</PresentationFormat>
  <Paragraphs>52</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Helvetica</vt:lpstr>
      <vt:lpstr>Helvetica Neue</vt:lpstr>
      <vt:lpstr>Helvetica Neue Medium</vt:lpstr>
      <vt:lpstr>21_BasicWhite</vt:lpstr>
      <vt:lpstr>Schwierige Praktikumssituationen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Schwierige Praktikumssituationen</dc:title>
  <dc:creator>Zürcher Andreas</dc:creator>
  <cp:lastModifiedBy>Zürcher, Andreas</cp:lastModifiedBy>
  <cp:revision>2</cp:revision>
  <dcterms:modified xsi:type="dcterms:W3CDTF">2022-03-21T08:09:57Z</dcterms:modified>
</cp:coreProperties>
</file>